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Montserrat" panose="020F0502020204030204" pitchFamily="2" charset="0"/>
      <p:regular r:id="rId10"/>
    </p:embeddedFont>
    <p:embeddedFont>
      <p:font typeface="Montserrat Bold" panose="020B0604020202020204" charset="0"/>
      <p:regular r:id="rId11"/>
    </p:embeddedFont>
    <p:embeddedFont>
      <p:font typeface="Montserrat Italics" panose="020B0604020202020204" charset="0"/>
      <p:regular r:id="rId12"/>
    </p:embeddedFont>
    <p:embeddedFont>
      <p:font typeface="TT Chocolates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1" d="100"/>
          <a:sy n="81" d="100"/>
        </p:scale>
        <p:origin x="8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3826" y="-1013404"/>
            <a:ext cx="4735576" cy="5510488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A559A3">
                    <a:alpha val="65000"/>
                  </a:srgbClr>
                </a:gs>
                <a:gs pos="100000">
                  <a:srgbClr val="440833">
                    <a:alpha val="65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9414" y="6498718"/>
            <a:ext cx="3073678" cy="3576643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991420" y="-1154270"/>
            <a:ext cx="3073678" cy="3576643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094686" y="7816021"/>
            <a:ext cx="3283830" cy="3821184"/>
            <a:chOff x="0" y="0"/>
            <a:chExt cx="6985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>
                  <a:alpha val="80784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996300" y="1142008"/>
            <a:ext cx="8283633" cy="8283633"/>
          </a:xfrm>
          <a:custGeom>
            <a:avLst/>
            <a:gdLst/>
            <a:ahLst/>
            <a:cxnLst/>
            <a:rect l="l" t="t" r="r" b="b"/>
            <a:pathLst>
              <a:path w="8283633" h="8283633">
                <a:moveTo>
                  <a:pt x="0" y="0"/>
                </a:moveTo>
                <a:lnTo>
                  <a:pt x="8283633" y="0"/>
                </a:lnTo>
                <a:lnTo>
                  <a:pt x="8283633" y="8283633"/>
                </a:lnTo>
                <a:lnTo>
                  <a:pt x="0" y="82836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928842" y="4145993"/>
            <a:ext cx="702182" cy="702182"/>
          </a:xfrm>
          <a:custGeom>
            <a:avLst/>
            <a:gdLst/>
            <a:ahLst/>
            <a:cxnLst/>
            <a:rect l="l" t="t" r="r" b="b"/>
            <a:pathLst>
              <a:path w="702182" h="702182">
                <a:moveTo>
                  <a:pt x="0" y="0"/>
                </a:moveTo>
                <a:lnTo>
                  <a:pt x="702182" y="0"/>
                </a:lnTo>
                <a:lnTo>
                  <a:pt x="702182" y="702183"/>
                </a:lnTo>
                <a:lnTo>
                  <a:pt x="0" y="7021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570659" y="7481055"/>
            <a:ext cx="702182" cy="702182"/>
          </a:xfrm>
          <a:custGeom>
            <a:avLst/>
            <a:gdLst/>
            <a:ahLst/>
            <a:cxnLst/>
            <a:rect l="l" t="t" r="r" b="b"/>
            <a:pathLst>
              <a:path w="702182" h="702182">
                <a:moveTo>
                  <a:pt x="0" y="0"/>
                </a:moveTo>
                <a:lnTo>
                  <a:pt x="702182" y="0"/>
                </a:lnTo>
                <a:lnTo>
                  <a:pt x="702182" y="702183"/>
                </a:lnTo>
                <a:lnTo>
                  <a:pt x="0" y="7021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439393" y="7481055"/>
            <a:ext cx="702182" cy="702182"/>
          </a:xfrm>
          <a:custGeom>
            <a:avLst/>
            <a:gdLst/>
            <a:ahLst/>
            <a:cxnLst/>
            <a:rect l="l" t="t" r="r" b="b"/>
            <a:pathLst>
              <a:path w="702182" h="702182">
                <a:moveTo>
                  <a:pt x="0" y="0"/>
                </a:moveTo>
                <a:lnTo>
                  <a:pt x="702183" y="0"/>
                </a:lnTo>
                <a:lnTo>
                  <a:pt x="702183" y="702183"/>
                </a:lnTo>
                <a:lnTo>
                  <a:pt x="0" y="7021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376318" y="4992136"/>
            <a:ext cx="7018210" cy="97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6"/>
              </a:lnSpc>
            </a:pPr>
            <a:r>
              <a:rPr lang="en-US" sz="70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Multi-Resume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87960" y="3686309"/>
            <a:ext cx="6402782" cy="120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24"/>
              </a:lnSpc>
            </a:pPr>
            <a:r>
              <a:rPr lang="en-US" sz="877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Cipher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86702" y="6250337"/>
            <a:ext cx="4924011" cy="248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5"/>
              </a:lnSpc>
            </a:pPr>
            <a:r>
              <a:rPr lang="en-US" sz="1879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Premium Analyzer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0183F">
                <a:alpha val="100000"/>
              </a:srgbClr>
            </a:gs>
            <a:gs pos="100000">
              <a:srgbClr val="07020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91420" y="-1154270"/>
            <a:ext cx="3073678" cy="3576643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85879" y="1257368"/>
            <a:ext cx="6576786" cy="7652988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2686" y="1376645"/>
            <a:ext cx="6576786" cy="7652988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997218" y="2654766"/>
            <a:ext cx="4508599" cy="5246370"/>
            <a:chOff x="0" y="0"/>
            <a:chExt cx="6985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37327" r="-37327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212686" y="4498393"/>
            <a:ext cx="4565457" cy="1423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13"/>
              </a:lnSpc>
            </a:pPr>
            <a:r>
              <a:rPr lang="en-US" sz="530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</a:t>
            </a:r>
          </a:p>
          <a:p>
            <a:pPr algn="r">
              <a:lnSpc>
                <a:spcPts val="5513"/>
              </a:lnSpc>
            </a:pPr>
            <a:r>
              <a:rPr lang="en-US" sz="530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30634" y="3315957"/>
            <a:ext cx="6667900" cy="4790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7"/>
              </a:lnSpc>
              <a:spcBef>
                <a:spcPct val="0"/>
              </a:spcBef>
            </a:pPr>
            <a:r>
              <a:rPr lang="en-US" sz="2262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Resume evaluation is manual, inconsistent, and time-consuming</a:t>
            </a:r>
          </a:p>
          <a:p>
            <a:pPr algn="l">
              <a:lnSpc>
                <a:spcPts val="3167"/>
              </a:lnSpc>
              <a:spcBef>
                <a:spcPct val="0"/>
              </a:spcBef>
            </a:pPr>
            <a:endParaRPr lang="en-US" sz="2262" b="1">
              <a:solidFill>
                <a:srgbClr val="FFFFFF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  <a:p>
            <a:pPr algn="l">
              <a:lnSpc>
                <a:spcPts val="3167"/>
              </a:lnSpc>
              <a:spcBef>
                <a:spcPct val="0"/>
              </a:spcBef>
            </a:pPr>
            <a:r>
              <a:rPr lang="en-US" sz="2262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Recruiters must handle thousands of applications weekly across multiple locations</a:t>
            </a:r>
          </a:p>
          <a:p>
            <a:pPr algn="l">
              <a:lnSpc>
                <a:spcPts val="3167"/>
              </a:lnSpc>
              <a:spcBef>
                <a:spcPct val="0"/>
              </a:spcBef>
            </a:pPr>
            <a:endParaRPr lang="en-US" sz="2262" b="1">
              <a:solidFill>
                <a:srgbClr val="FFFFFF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  <a:p>
            <a:pPr algn="l">
              <a:lnSpc>
                <a:spcPts val="3167"/>
              </a:lnSpc>
              <a:spcBef>
                <a:spcPct val="0"/>
              </a:spcBef>
            </a:pPr>
            <a:r>
              <a:rPr lang="en-US" sz="2262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Shortlisting delays lead to slower hiring cycles and missed opportunities</a:t>
            </a:r>
          </a:p>
          <a:p>
            <a:pPr algn="l">
              <a:lnSpc>
                <a:spcPts val="3167"/>
              </a:lnSpc>
              <a:spcBef>
                <a:spcPct val="0"/>
              </a:spcBef>
            </a:pPr>
            <a:endParaRPr lang="en-US" sz="2262" b="1">
              <a:solidFill>
                <a:srgbClr val="FFFFFF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  <a:p>
            <a:pPr algn="l">
              <a:lnSpc>
                <a:spcPts val="3167"/>
              </a:lnSpc>
              <a:spcBef>
                <a:spcPct val="0"/>
              </a:spcBef>
            </a:pPr>
            <a:r>
              <a:rPr lang="en-US" sz="2262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Lack of actionable feedback leaves students unsure of how to improve their resumes</a:t>
            </a:r>
          </a:p>
          <a:p>
            <a:pPr algn="l">
              <a:lnSpc>
                <a:spcPts val="3167"/>
              </a:lnSpc>
              <a:spcBef>
                <a:spcPct val="0"/>
              </a:spcBef>
            </a:pPr>
            <a:endParaRPr lang="en-US" sz="2262" b="1">
              <a:solidFill>
                <a:srgbClr val="FFFFFF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0183F">
                <a:alpha val="100000"/>
              </a:srgbClr>
            </a:gs>
            <a:gs pos="100000">
              <a:srgbClr val="07020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91420" y="-1154270"/>
            <a:ext cx="3073678" cy="3576643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85879" y="1257368"/>
            <a:ext cx="6576786" cy="7652988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2686" y="1376645"/>
            <a:ext cx="6576786" cy="7652988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997218" y="2654766"/>
            <a:ext cx="4508599" cy="5246370"/>
            <a:chOff x="0" y="0"/>
            <a:chExt cx="6985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21279" r="-21279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605369" y="4498393"/>
            <a:ext cx="4172774" cy="148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35"/>
              </a:lnSpc>
            </a:pPr>
            <a:r>
              <a:rPr lang="en-US" sz="551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</a:t>
            </a:r>
          </a:p>
          <a:p>
            <a:pPr algn="r">
              <a:lnSpc>
                <a:spcPts val="5735"/>
              </a:lnSpc>
            </a:pPr>
            <a:r>
              <a:rPr lang="en-US" sz="551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30634" y="3315957"/>
            <a:ext cx="6667900" cy="5128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7"/>
              </a:lnSpc>
              <a:spcBef>
                <a:spcPct val="0"/>
              </a:spcBef>
            </a:pPr>
            <a:r>
              <a:rPr lang="en-US" sz="2462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Cipher: An automated, AI-powered Resume Relevance Analyzer</a:t>
            </a:r>
          </a:p>
          <a:p>
            <a:pPr algn="l">
              <a:lnSpc>
                <a:spcPts val="3447"/>
              </a:lnSpc>
              <a:spcBef>
                <a:spcPct val="0"/>
              </a:spcBef>
            </a:pPr>
            <a:endParaRPr lang="en-US" sz="2462" b="1">
              <a:solidFill>
                <a:srgbClr val="FFFFFF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  <a:p>
            <a:pPr algn="l">
              <a:lnSpc>
                <a:spcPts val="3447"/>
              </a:lnSpc>
              <a:spcBef>
                <a:spcPct val="0"/>
              </a:spcBef>
            </a:pPr>
            <a:r>
              <a:rPr lang="en-US" sz="2462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Upload one Job Description &amp; multiple resumes → instant analysis</a:t>
            </a:r>
          </a:p>
          <a:p>
            <a:pPr algn="l">
              <a:lnSpc>
                <a:spcPts val="3447"/>
              </a:lnSpc>
              <a:spcBef>
                <a:spcPct val="0"/>
              </a:spcBef>
            </a:pPr>
            <a:endParaRPr lang="en-US" sz="2462" b="1">
              <a:solidFill>
                <a:srgbClr val="FFFFFF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  <a:p>
            <a:pPr algn="l">
              <a:lnSpc>
                <a:spcPts val="3447"/>
              </a:lnSpc>
              <a:spcBef>
                <a:spcPct val="0"/>
              </a:spcBef>
            </a:pPr>
            <a:r>
              <a:rPr lang="en-US" sz="2462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Generates scores, gaps, and personalized AI feedback</a:t>
            </a:r>
          </a:p>
          <a:p>
            <a:pPr algn="l">
              <a:lnSpc>
                <a:spcPts val="3447"/>
              </a:lnSpc>
              <a:spcBef>
                <a:spcPct val="0"/>
              </a:spcBef>
            </a:pPr>
            <a:endParaRPr lang="en-US" sz="2462" b="1">
              <a:solidFill>
                <a:srgbClr val="FFFFFF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  <a:p>
            <a:pPr algn="l">
              <a:lnSpc>
                <a:spcPts val="3447"/>
              </a:lnSpc>
              <a:spcBef>
                <a:spcPct val="0"/>
              </a:spcBef>
            </a:pPr>
            <a:r>
              <a:rPr lang="en-US" sz="2462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Helps recruiters shortlist faster and students improve smarter</a:t>
            </a:r>
          </a:p>
          <a:p>
            <a:pPr algn="l">
              <a:lnSpc>
                <a:spcPts val="3447"/>
              </a:lnSpc>
              <a:spcBef>
                <a:spcPct val="0"/>
              </a:spcBef>
            </a:pPr>
            <a:endParaRPr lang="en-US" sz="2462" b="1">
              <a:solidFill>
                <a:srgbClr val="FFFFFF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0183F">
                <a:alpha val="100000"/>
              </a:srgbClr>
            </a:gs>
            <a:gs pos="100000">
              <a:srgbClr val="07020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91420" y="-1154270"/>
            <a:ext cx="3073678" cy="3576643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688599" y="-861359"/>
            <a:ext cx="11158622" cy="11016603"/>
          </a:xfrm>
          <a:custGeom>
            <a:avLst/>
            <a:gdLst/>
            <a:ahLst/>
            <a:cxnLst/>
            <a:rect l="l" t="t" r="r" b="b"/>
            <a:pathLst>
              <a:path w="11158622" h="11016603">
                <a:moveTo>
                  <a:pt x="0" y="0"/>
                </a:moveTo>
                <a:lnTo>
                  <a:pt x="11158622" y="0"/>
                </a:lnTo>
                <a:lnTo>
                  <a:pt x="11158622" y="11016604"/>
                </a:lnTo>
                <a:lnTo>
                  <a:pt x="0" y="11016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74385" y="2882778"/>
            <a:ext cx="11076577" cy="5178300"/>
          </a:xfrm>
          <a:custGeom>
            <a:avLst/>
            <a:gdLst/>
            <a:ahLst/>
            <a:cxnLst/>
            <a:rect l="l" t="t" r="r" b="b"/>
            <a:pathLst>
              <a:path w="11076577" h="5178300">
                <a:moveTo>
                  <a:pt x="0" y="0"/>
                </a:moveTo>
                <a:lnTo>
                  <a:pt x="11076577" y="0"/>
                </a:lnTo>
                <a:lnTo>
                  <a:pt x="11076577" y="5178299"/>
                </a:lnTo>
                <a:lnTo>
                  <a:pt x="0" y="5178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586346" y="5729277"/>
            <a:ext cx="1676467" cy="1232203"/>
          </a:xfrm>
          <a:custGeom>
            <a:avLst/>
            <a:gdLst/>
            <a:ahLst/>
            <a:cxnLst/>
            <a:rect l="l" t="t" r="r" b="b"/>
            <a:pathLst>
              <a:path w="1676467" h="1232203">
                <a:moveTo>
                  <a:pt x="0" y="0"/>
                </a:moveTo>
                <a:lnTo>
                  <a:pt x="1676467" y="0"/>
                </a:lnTo>
                <a:lnTo>
                  <a:pt x="1676467" y="1232203"/>
                </a:lnTo>
                <a:lnTo>
                  <a:pt x="0" y="12322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674414" y="3691207"/>
            <a:ext cx="1706431" cy="1706431"/>
          </a:xfrm>
          <a:custGeom>
            <a:avLst/>
            <a:gdLst/>
            <a:ahLst/>
            <a:cxnLst/>
            <a:rect l="l" t="t" r="r" b="b"/>
            <a:pathLst>
              <a:path w="1706431" h="1706431">
                <a:moveTo>
                  <a:pt x="0" y="0"/>
                </a:moveTo>
                <a:lnTo>
                  <a:pt x="1706431" y="0"/>
                </a:lnTo>
                <a:lnTo>
                  <a:pt x="1706431" y="1706431"/>
                </a:lnTo>
                <a:lnTo>
                  <a:pt x="0" y="17064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3987726"/>
            <a:ext cx="1103237" cy="1170544"/>
          </a:xfrm>
          <a:custGeom>
            <a:avLst/>
            <a:gdLst/>
            <a:ahLst/>
            <a:cxnLst/>
            <a:rect l="l" t="t" r="r" b="b"/>
            <a:pathLst>
              <a:path w="1103237" h="1170544">
                <a:moveTo>
                  <a:pt x="0" y="0"/>
                </a:moveTo>
                <a:lnTo>
                  <a:pt x="1103237" y="0"/>
                </a:lnTo>
                <a:lnTo>
                  <a:pt x="1103237" y="1170544"/>
                </a:lnTo>
                <a:lnTo>
                  <a:pt x="0" y="11705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080598" y="5729277"/>
            <a:ext cx="1413602" cy="1272241"/>
          </a:xfrm>
          <a:custGeom>
            <a:avLst/>
            <a:gdLst/>
            <a:ahLst/>
            <a:cxnLst/>
            <a:rect l="l" t="t" r="r" b="b"/>
            <a:pathLst>
              <a:path w="1413602" h="1272241">
                <a:moveTo>
                  <a:pt x="0" y="0"/>
                </a:moveTo>
                <a:lnTo>
                  <a:pt x="1413602" y="0"/>
                </a:lnTo>
                <a:lnTo>
                  <a:pt x="1413602" y="1272241"/>
                </a:lnTo>
                <a:lnTo>
                  <a:pt x="0" y="12722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759548" y="1104900"/>
            <a:ext cx="8467447" cy="759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</a:pPr>
            <a:r>
              <a:rPr lang="en-US" sz="551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1779" y="2821516"/>
            <a:ext cx="4041719" cy="1244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3"/>
              </a:lnSpc>
              <a:spcBef>
                <a:spcPct val="0"/>
              </a:spcBef>
            </a:pPr>
            <a:r>
              <a:rPr lang="en-US" sz="2388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🤖 AI-driven Resume Suggestions with downloadable PDF reports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8104" y="7209088"/>
            <a:ext cx="4041719" cy="799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3"/>
              </a:lnSpc>
              <a:spcBef>
                <a:spcPct val="0"/>
              </a:spcBef>
            </a:pPr>
            <a:r>
              <a:rPr lang="en-US" sz="2288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🏆 Best Candidate Highlighting across all applicants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46281" y="7351963"/>
            <a:ext cx="4041719" cy="799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3"/>
              </a:lnSpc>
              <a:spcBef>
                <a:spcPct val="0"/>
              </a:spcBef>
            </a:pPr>
            <a:r>
              <a:rPr lang="en-US" sz="2288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🔍 Skill Coverage Analysis &amp; ATS compatibility checks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26995" y="2821516"/>
            <a:ext cx="4041719" cy="113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3"/>
              </a:lnSpc>
              <a:spcBef>
                <a:spcPct val="0"/>
              </a:spcBef>
            </a:pPr>
            <a:r>
              <a:rPr lang="en-US" sz="2188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📊 Relevance Scoring (0–100) with verdict: High / Medium / Low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0183F">
                <a:alpha val="100000"/>
              </a:srgbClr>
            </a:gs>
            <a:gs pos="100000">
              <a:srgbClr val="07020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91420" y="-1154270"/>
            <a:ext cx="3073678" cy="3576643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079944" y="-723386"/>
            <a:ext cx="4394778" cy="4394778"/>
          </a:xfrm>
          <a:custGeom>
            <a:avLst/>
            <a:gdLst/>
            <a:ahLst/>
            <a:cxnLst/>
            <a:rect l="l" t="t" r="r" b="b"/>
            <a:pathLst>
              <a:path w="4394778" h="4394778">
                <a:moveTo>
                  <a:pt x="0" y="0"/>
                </a:moveTo>
                <a:lnTo>
                  <a:pt x="4394778" y="0"/>
                </a:lnTo>
                <a:lnTo>
                  <a:pt x="4394778" y="4394778"/>
                </a:lnTo>
                <a:lnTo>
                  <a:pt x="0" y="4394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150818" y="7754132"/>
            <a:ext cx="4301636" cy="4301636"/>
          </a:xfrm>
          <a:custGeom>
            <a:avLst/>
            <a:gdLst/>
            <a:ahLst/>
            <a:cxnLst/>
            <a:rect l="l" t="t" r="r" b="b"/>
            <a:pathLst>
              <a:path w="4301636" h="4301636">
                <a:moveTo>
                  <a:pt x="0" y="0"/>
                </a:moveTo>
                <a:lnTo>
                  <a:pt x="4301636" y="0"/>
                </a:lnTo>
                <a:lnTo>
                  <a:pt x="4301636" y="4301636"/>
                </a:lnTo>
                <a:lnTo>
                  <a:pt x="0" y="430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45818" y="3390903"/>
            <a:ext cx="11780366" cy="3946422"/>
          </a:xfrm>
          <a:custGeom>
            <a:avLst/>
            <a:gdLst/>
            <a:ahLst/>
            <a:cxnLst/>
            <a:rect l="l" t="t" r="r" b="b"/>
            <a:pathLst>
              <a:path w="11780366" h="3946422">
                <a:moveTo>
                  <a:pt x="0" y="0"/>
                </a:moveTo>
                <a:lnTo>
                  <a:pt x="11780366" y="0"/>
                </a:lnTo>
                <a:lnTo>
                  <a:pt x="11780366" y="3946422"/>
                </a:lnTo>
                <a:lnTo>
                  <a:pt x="0" y="3946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644562" y="4821858"/>
            <a:ext cx="1124511" cy="1050012"/>
          </a:xfrm>
          <a:custGeom>
            <a:avLst/>
            <a:gdLst/>
            <a:ahLst/>
            <a:cxnLst/>
            <a:rect l="l" t="t" r="r" b="b"/>
            <a:pathLst>
              <a:path w="1124511" h="1050012">
                <a:moveTo>
                  <a:pt x="0" y="0"/>
                </a:moveTo>
                <a:lnTo>
                  <a:pt x="1124511" y="0"/>
                </a:lnTo>
                <a:lnTo>
                  <a:pt x="1124511" y="1050013"/>
                </a:lnTo>
                <a:lnTo>
                  <a:pt x="0" y="10500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975931" y="4768195"/>
            <a:ext cx="1138205" cy="1191838"/>
          </a:xfrm>
          <a:custGeom>
            <a:avLst/>
            <a:gdLst/>
            <a:ahLst/>
            <a:cxnLst/>
            <a:rect l="l" t="t" r="r" b="b"/>
            <a:pathLst>
              <a:path w="1138205" h="1191838">
                <a:moveTo>
                  <a:pt x="0" y="0"/>
                </a:moveTo>
                <a:lnTo>
                  <a:pt x="1138205" y="0"/>
                </a:lnTo>
                <a:lnTo>
                  <a:pt x="1138205" y="1191838"/>
                </a:lnTo>
                <a:lnTo>
                  <a:pt x="0" y="11918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268502" y="4806286"/>
            <a:ext cx="1134998" cy="1153746"/>
          </a:xfrm>
          <a:custGeom>
            <a:avLst/>
            <a:gdLst/>
            <a:ahLst/>
            <a:cxnLst/>
            <a:rect l="l" t="t" r="r" b="b"/>
            <a:pathLst>
              <a:path w="1134998" h="1153746">
                <a:moveTo>
                  <a:pt x="0" y="0"/>
                </a:moveTo>
                <a:lnTo>
                  <a:pt x="1134998" y="0"/>
                </a:lnTo>
                <a:lnTo>
                  <a:pt x="1134998" y="1153747"/>
                </a:lnTo>
                <a:lnTo>
                  <a:pt x="0" y="11537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629797" y="4758670"/>
            <a:ext cx="1390197" cy="1157339"/>
          </a:xfrm>
          <a:custGeom>
            <a:avLst/>
            <a:gdLst/>
            <a:ahLst/>
            <a:cxnLst/>
            <a:rect l="l" t="t" r="r" b="b"/>
            <a:pathLst>
              <a:path w="1390197" h="1157339">
                <a:moveTo>
                  <a:pt x="0" y="0"/>
                </a:moveTo>
                <a:lnTo>
                  <a:pt x="1390198" y="0"/>
                </a:lnTo>
                <a:lnTo>
                  <a:pt x="1390198" y="1157339"/>
                </a:lnTo>
                <a:lnTo>
                  <a:pt x="0" y="11573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359013" y="5078638"/>
            <a:ext cx="1629548" cy="609044"/>
          </a:xfrm>
          <a:custGeom>
            <a:avLst/>
            <a:gdLst/>
            <a:ahLst/>
            <a:cxnLst/>
            <a:rect l="l" t="t" r="r" b="b"/>
            <a:pathLst>
              <a:path w="1629548" h="609044">
                <a:moveTo>
                  <a:pt x="0" y="0"/>
                </a:moveTo>
                <a:lnTo>
                  <a:pt x="1629548" y="0"/>
                </a:lnTo>
                <a:lnTo>
                  <a:pt x="1629548" y="609043"/>
                </a:lnTo>
                <a:lnTo>
                  <a:pt x="0" y="60904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254065" y="7498708"/>
            <a:ext cx="4581935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Python &amp; Streamlit — interactive web UI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1710" y="2485101"/>
            <a:ext cx="5153323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SentenceTransformers / HuggingFace — semantic text embeddings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13250" y="2485101"/>
            <a:ext cx="4041719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Plotly &amp; Pandas — dynamic charts and analytics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23378" y="2653762"/>
            <a:ext cx="4041719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ReportLab — export AI feedback as professional PDF reports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59548" y="1104900"/>
            <a:ext cx="8467447" cy="759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</a:pPr>
            <a:r>
              <a:rPr lang="en-US" sz="551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41026" y="7498708"/>
            <a:ext cx="4041719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FAISS / ChromaDB (optional) — efficient semantic search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0183F">
                <a:alpha val="100000"/>
              </a:srgbClr>
            </a:gs>
            <a:gs pos="100000">
              <a:srgbClr val="07020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79944" y="-723386"/>
            <a:ext cx="4394778" cy="4394778"/>
          </a:xfrm>
          <a:custGeom>
            <a:avLst/>
            <a:gdLst/>
            <a:ahLst/>
            <a:cxnLst/>
            <a:rect l="l" t="t" r="r" b="b"/>
            <a:pathLst>
              <a:path w="4394778" h="4394778">
                <a:moveTo>
                  <a:pt x="0" y="0"/>
                </a:moveTo>
                <a:lnTo>
                  <a:pt x="4394778" y="0"/>
                </a:lnTo>
                <a:lnTo>
                  <a:pt x="4394778" y="4394778"/>
                </a:lnTo>
                <a:lnTo>
                  <a:pt x="0" y="4394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50818" y="7754132"/>
            <a:ext cx="4301636" cy="4301636"/>
          </a:xfrm>
          <a:custGeom>
            <a:avLst/>
            <a:gdLst/>
            <a:ahLst/>
            <a:cxnLst/>
            <a:rect l="l" t="t" r="r" b="b"/>
            <a:pathLst>
              <a:path w="4301636" h="4301636">
                <a:moveTo>
                  <a:pt x="0" y="0"/>
                </a:moveTo>
                <a:lnTo>
                  <a:pt x="4301636" y="0"/>
                </a:lnTo>
                <a:lnTo>
                  <a:pt x="4301636" y="4301636"/>
                </a:lnTo>
                <a:lnTo>
                  <a:pt x="0" y="430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314834" y="2032443"/>
            <a:ext cx="12946767" cy="7872507"/>
            <a:chOff x="0" y="0"/>
            <a:chExt cx="3645110" cy="22164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45110" cy="2216472"/>
            </a:xfrm>
            <a:custGeom>
              <a:avLst/>
              <a:gdLst/>
              <a:ahLst/>
              <a:cxnLst/>
              <a:rect l="l" t="t" r="r" b="b"/>
              <a:pathLst>
                <a:path w="3645110" h="2216472">
                  <a:moveTo>
                    <a:pt x="30497" y="0"/>
                  </a:moveTo>
                  <a:lnTo>
                    <a:pt x="3614613" y="0"/>
                  </a:lnTo>
                  <a:cubicBezTo>
                    <a:pt x="3631456" y="0"/>
                    <a:pt x="3645110" y="13654"/>
                    <a:pt x="3645110" y="30497"/>
                  </a:cubicBezTo>
                  <a:lnTo>
                    <a:pt x="3645110" y="2185975"/>
                  </a:lnTo>
                  <a:cubicBezTo>
                    <a:pt x="3645110" y="2194064"/>
                    <a:pt x="3641897" y="2201821"/>
                    <a:pt x="3636177" y="2207540"/>
                  </a:cubicBezTo>
                  <a:cubicBezTo>
                    <a:pt x="3630458" y="2213259"/>
                    <a:pt x="3622701" y="2216472"/>
                    <a:pt x="3614613" y="2216472"/>
                  </a:cubicBezTo>
                  <a:lnTo>
                    <a:pt x="30497" y="2216472"/>
                  </a:lnTo>
                  <a:cubicBezTo>
                    <a:pt x="13654" y="2216472"/>
                    <a:pt x="0" y="2202818"/>
                    <a:pt x="0" y="2185975"/>
                  </a:cubicBezTo>
                  <a:lnTo>
                    <a:pt x="0" y="30497"/>
                  </a:lnTo>
                  <a:cubicBezTo>
                    <a:pt x="0" y="13654"/>
                    <a:pt x="13654" y="0"/>
                    <a:pt x="30497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45110" cy="2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457728" y="2032443"/>
            <a:ext cx="12598024" cy="7872507"/>
          </a:xfrm>
          <a:custGeom>
            <a:avLst/>
            <a:gdLst/>
            <a:ahLst/>
            <a:cxnLst/>
            <a:rect l="l" t="t" r="r" b="b"/>
            <a:pathLst>
              <a:path w="12598024" h="7872507">
                <a:moveTo>
                  <a:pt x="0" y="0"/>
                </a:moveTo>
                <a:lnTo>
                  <a:pt x="12598024" y="0"/>
                </a:lnTo>
                <a:lnTo>
                  <a:pt x="12598024" y="7872507"/>
                </a:lnTo>
                <a:lnTo>
                  <a:pt x="0" y="7872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181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138789" y="947707"/>
            <a:ext cx="8467447" cy="759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</a:pPr>
            <a:r>
              <a:rPr lang="en-US" sz="551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FLOW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991420" y="-1154270"/>
            <a:ext cx="3073678" cy="3576643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0183F">
                <a:alpha val="100000"/>
              </a:srgbClr>
            </a:gs>
            <a:gs pos="100000">
              <a:srgbClr val="07020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91420" y="-1154270"/>
            <a:ext cx="3073678" cy="3576643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85879" y="1257368"/>
            <a:ext cx="6576786" cy="7652988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2686" y="1376645"/>
            <a:ext cx="6576786" cy="7652988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997218" y="2654766"/>
            <a:ext cx="4508599" cy="5246370"/>
            <a:chOff x="0" y="0"/>
            <a:chExt cx="6985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37327" r="-37327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614894" y="4791381"/>
            <a:ext cx="4172774" cy="756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35"/>
              </a:lnSpc>
            </a:pPr>
            <a:r>
              <a:rPr lang="en-US" sz="551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30634" y="3315957"/>
            <a:ext cx="6667900" cy="5128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1656" lvl="1" indent="-265828" algn="l">
              <a:lnSpc>
                <a:spcPts val="3447"/>
              </a:lnSpc>
              <a:spcBef>
                <a:spcPct val="0"/>
              </a:spcBef>
              <a:buFont typeface="Arial"/>
              <a:buChar char="•"/>
            </a:pPr>
            <a:r>
              <a:rPr lang="en-US" sz="2462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⏱️ Cuts resume screening time from hours to minutes</a:t>
            </a:r>
          </a:p>
          <a:p>
            <a:pPr algn="l">
              <a:lnSpc>
                <a:spcPts val="3447"/>
              </a:lnSpc>
              <a:spcBef>
                <a:spcPct val="0"/>
              </a:spcBef>
            </a:pPr>
            <a:endParaRPr lang="en-US" sz="2462" b="1">
              <a:solidFill>
                <a:srgbClr val="FFFFFF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  <a:p>
            <a:pPr marL="531656" lvl="1" indent="-265828" algn="l">
              <a:lnSpc>
                <a:spcPts val="3447"/>
              </a:lnSpc>
              <a:spcBef>
                <a:spcPct val="0"/>
              </a:spcBef>
              <a:buFont typeface="Arial"/>
              <a:buChar char="•"/>
            </a:pPr>
            <a:r>
              <a:rPr lang="en-US" sz="2462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⚖️ Ensures consistent, unbiased evaluation across candidates</a:t>
            </a:r>
          </a:p>
          <a:p>
            <a:pPr algn="l">
              <a:lnSpc>
                <a:spcPts val="3447"/>
              </a:lnSpc>
              <a:spcBef>
                <a:spcPct val="0"/>
              </a:spcBef>
            </a:pPr>
            <a:endParaRPr lang="en-US" sz="2462" b="1">
              <a:solidFill>
                <a:srgbClr val="FFFFFF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  <a:p>
            <a:pPr marL="531656" lvl="1" indent="-265828" algn="l">
              <a:lnSpc>
                <a:spcPts val="3447"/>
              </a:lnSpc>
              <a:spcBef>
                <a:spcPct val="0"/>
              </a:spcBef>
              <a:buFont typeface="Arial"/>
              <a:buChar char="•"/>
            </a:pPr>
            <a:r>
              <a:rPr lang="en-US" sz="2462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🚀 Improves placement outcomes &amp; recruiter satisfaction</a:t>
            </a:r>
          </a:p>
          <a:p>
            <a:pPr algn="l">
              <a:lnSpc>
                <a:spcPts val="3447"/>
              </a:lnSpc>
              <a:spcBef>
                <a:spcPct val="0"/>
              </a:spcBef>
            </a:pPr>
            <a:endParaRPr lang="en-US" sz="2462" b="1">
              <a:solidFill>
                <a:srgbClr val="FFFFFF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  <a:p>
            <a:pPr marL="531656" lvl="1" indent="-265828" algn="l">
              <a:lnSpc>
                <a:spcPts val="3447"/>
              </a:lnSpc>
              <a:spcBef>
                <a:spcPct val="0"/>
              </a:spcBef>
              <a:buFont typeface="Arial"/>
              <a:buChar char="•"/>
            </a:pPr>
            <a:r>
              <a:rPr lang="en-US" sz="2462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🎓 Empowers students with clear, personalized improvement feedback</a:t>
            </a:r>
          </a:p>
          <a:p>
            <a:pPr algn="l">
              <a:lnSpc>
                <a:spcPts val="3447"/>
              </a:lnSpc>
              <a:spcBef>
                <a:spcPct val="0"/>
              </a:spcBef>
            </a:pPr>
            <a:endParaRPr lang="en-US" sz="2462" b="1">
              <a:solidFill>
                <a:srgbClr val="FFFFFF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999" b="-89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20794" y="-46966"/>
            <a:ext cx="8921114" cy="10380932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DA5D0F">
                    <a:alpha val="58000"/>
                  </a:srgbClr>
                </a:gs>
                <a:gs pos="100000">
                  <a:srgbClr val="7C1031">
                    <a:alpha val="58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70558" y="-240087"/>
            <a:ext cx="7719659" cy="11177158"/>
            <a:chOff x="0" y="0"/>
            <a:chExt cx="2033161" cy="29437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3161" cy="2943778"/>
            </a:xfrm>
            <a:custGeom>
              <a:avLst/>
              <a:gdLst/>
              <a:ahLst/>
              <a:cxnLst/>
              <a:rect l="l" t="t" r="r" b="b"/>
              <a:pathLst>
                <a:path w="2033161" h="2943778">
                  <a:moveTo>
                    <a:pt x="0" y="0"/>
                  </a:moveTo>
                  <a:lnTo>
                    <a:pt x="2033161" y="0"/>
                  </a:lnTo>
                  <a:lnTo>
                    <a:pt x="2033161" y="2943778"/>
                  </a:lnTo>
                  <a:lnTo>
                    <a:pt x="0" y="2943778"/>
                  </a:lnTo>
                  <a:close/>
                </a:path>
              </a:pathLst>
            </a:custGeom>
            <a:gradFill rotWithShape="1">
              <a:gsLst>
                <a:gs pos="0">
                  <a:srgbClr val="A559A3">
                    <a:alpha val="100000"/>
                  </a:srgbClr>
                </a:gs>
                <a:gs pos="100000">
                  <a:srgbClr val="44083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3161" cy="2981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991420" y="-1154270"/>
            <a:ext cx="3073678" cy="3576643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48665" y="753329"/>
            <a:ext cx="3283830" cy="3821184"/>
            <a:chOff x="0" y="0"/>
            <a:chExt cx="6985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>
                  <a:alpha val="80784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463765" y="5276850"/>
            <a:ext cx="5348702" cy="114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6"/>
              </a:lnSpc>
            </a:pPr>
            <a:r>
              <a:rPr lang="en-US" sz="8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63765" y="4330948"/>
            <a:ext cx="6130442" cy="114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6"/>
              </a:lnSpc>
            </a:pPr>
            <a:r>
              <a:rPr lang="en-US" sz="8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69454" y="6769876"/>
            <a:ext cx="4761993" cy="32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53" i="1" dirty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 - </a:t>
            </a:r>
            <a:r>
              <a:rPr lang="en-US" sz="2053" i="1" dirty="0" err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TheTeam</a:t>
            </a:r>
            <a:endParaRPr lang="en-US" sz="2053" i="1" dirty="0">
              <a:solidFill>
                <a:srgbClr val="FFFFFF"/>
              </a:solidFill>
              <a:latin typeface="Montserrat Italics"/>
              <a:ea typeface="Montserrat Italics"/>
              <a:cs typeface="Montserrat Italics"/>
              <a:sym typeface="Montserrat Itali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Office PowerPoint</Application>
  <PresentationFormat>Custom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Montserrat</vt:lpstr>
      <vt:lpstr>Montserrat Bold</vt:lpstr>
      <vt:lpstr>Montserrat Italics</vt:lpstr>
      <vt:lpstr>Calibri</vt:lpstr>
      <vt:lpstr>Arial</vt:lpstr>
      <vt:lpstr>TT Chocolates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Eduthon</dc:title>
  <cp:lastModifiedBy>Rahul seervi</cp:lastModifiedBy>
  <cp:revision>2</cp:revision>
  <dcterms:created xsi:type="dcterms:W3CDTF">2006-08-16T00:00:00Z</dcterms:created>
  <dcterms:modified xsi:type="dcterms:W3CDTF">2025-09-21T10:49:36Z</dcterms:modified>
  <dc:identifier>DAGzl3nUOiQ</dc:identifier>
</cp:coreProperties>
</file>